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52"/>
    <p:restoredTop sz="94719"/>
  </p:normalViewPr>
  <p:slideViewPr>
    <p:cSldViewPr snapToGrid="0">
      <p:cViewPr>
        <p:scale>
          <a:sx n="145" d="100"/>
          <a:sy n="145" d="100"/>
        </p:scale>
        <p:origin x="35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5CBC75-F396-FC30-2CC3-0B0CF74AD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2362199"/>
          </a:xfrm>
        </p:spPr>
        <p:txBody>
          <a:bodyPr>
            <a:normAutofit/>
          </a:bodyPr>
          <a:lstStyle/>
          <a:p>
            <a:r>
              <a:rPr lang="ru-RU" dirty="0">
                <a:effectLst/>
              </a:rPr>
              <a:t>Социальная платформа для управления контентом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991BA5C-22F0-CBF3-DF6D-60F1A2E50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76222" cy="2362199"/>
          </a:xfrm>
        </p:spPr>
        <p:txBody>
          <a:bodyPr>
            <a:normAutofit/>
          </a:bodyPr>
          <a:lstStyle/>
          <a:p>
            <a:pPr algn="l"/>
            <a:endParaRPr lang="ru-RU" b="1" dirty="0">
              <a:effectLst/>
            </a:endParaRPr>
          </a:p>
          <a:p>
            <a:pPr algn="l"/>
            <a:r>
              <a:rPr lang="ru-RU" b="1" dirty="0">
                <a:effectLst/>
              </a:rPr>
              <a:t>ГБОУ «Школа №1400»</a:t>
            </a:r>
            <a:br>
              <a:rPr lang="ru-RU" dirty="0"/>
            </a:br>
            <a:r>
              <a:rPr lang="ru-RU" b="1" dirty="0">
                <a:effectLst/>
              </a:rPr>
              <a:t>ЭФМО-02-24</a:t>
            </a:r>
            <a:br>
              <a:rPr lang="ru-RU" dirty="0"/>
            </a:br>
            <a:r>
              <a:rPr lang="ru-RU" b="1" dirty="0">
                <a:effectLst/>
              </a:rPr>
              <a:t>Болдинов Алексей Валерьевич</a:t>
            </a:r>
          </a:p>
          <a:p>
            <a:br>
              <a:rPr lang="ru-RU" dirty="0"/>
            </a:br>
            <a:r>
              <a:rPr lang="ru-RU" b="1" dirty="0">
                <a:effectLst/>
              </a:rPr>
              <a:t>Москва, 2025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9657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5B6C2C-61DB-4AF5-069E-C1F18FC25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Финансовые ресурсы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CCBA48AB-BB59-F3BA-D7BD-E08EC1AAB4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3856290"/>
              </p:ext>
            </p:extLst>
          </p:nvPr>
        </p:nvGraphicFramePr>
        <p:xfrm>
          <a:off x="1141413" y="2994660"/>
          <a:ext cx="9906000" cy="2468880"/>
        </p:xfrm>
        <a:graphic>
          <a:graphicData uri="http://schemas.openxmlformats.org/drawingml/2006/table">
            <a:tbl>
              <a:tblPr/>
              <a:tblGrid>
                <a:gridCol w="3302000">
                  <a:extLst>
                    <a:ext uri="{9D8B030D-6E8A-4147-A177-3AD203B41FA5}">
                      <a16:colId xmlns:a16="http://schemas.microsoft.com/office/drawing/2014/main" val="4057385363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2322654636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41048393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/>
                        <a:t>Категория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Статья расходов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Оценка, ₽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66029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/>
                        <a:t>Труд (зарплата / аутсорс)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Команда (девы, тесты, дизайн)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~2 000 000 ₽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83906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/>
                        <a:t>Лицензии и ПО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/>
                        <a:t>Figma, </a:t>
                      </a:r>
                      <a:r>
                        <a:rPr lang="ru-RU"/>
                        <a:t>аналитика, </a:t>
                      </a:r>
                      <a:r>
                        <a:rPr lang="en"/>
                        <a:t>CI/CD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~100 000 ₽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355851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/>
                        <a:t>Облако, серверы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/>
                        <a:t>AWS, </a:t>
                      </a:r>
                      <a:r>
                        <a:rPr lang="ru-RU"/>
                        <a:t>домен, хостинг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~150 000 ₽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85438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/>
                        <a:t>Маркетинг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Реклама, соцсети, промо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~300 000 ₽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576717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/>
                        <a:t>Непредвиденные расходы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Буфер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~150 000 ₽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97755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6482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670EBC-6BE1-6A61-5441-4C07B5FF6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Материальные ресурсы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EA494179-E130-A22F-0F7C-15BB6366AF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7316093"/>
              </p:ext>
            </p:extLst>
          </p:nvPr>
        </p:nvGraphicFramePr>
        <p:xfrm>
          <a:off x="1141413" y="2514600"/>
          <a:ext cx="9008008" cy="3296383"/>
        </p:xfrm>
        <a:graphic>
          <a:graphicData uri="http://schemas.openxmlformats.org/drawingml/2006/table">
            <a:tbl>
              <a:tblPr/>
              <a:tblGrid>
                <a:gridCol w="2252002">
                  <a:extLst>
                    <a:ext uri="{9D8B030D-6E8A-4147-A177-3AD203B41FA5}">
                      <a16:colId xmlns:a16="http://schemas.microsoft.com/office/drawing/2014/main" val="3981860540"/>
                    </a:ext>
                  </a:extLst>
                </a:gridCol>
                <a:gridCol w="1396949">
                  <a:extLst>
                    <a:ext uri="{9D8B030D-6E8A-4147-A177-3AD203B41FA5}">
                      <a16:colId xmlns:a16="http://schemas.microsoft.com/office/drawing/2014/main" val="3762500151"/>
                    </a:ext>
                  </a:extLst>
                </a:gridCol>
                <a:gridCol w="2715905">
                  <a:extLst>
                    <a:ext uri="{9D8B030D-6E8A-4147-A177-3AD203B41FA5}">
                      <a16:colId xmlns:a16="http://schemas.microsoft.com/office/drawing/2014/main" val="3777473363"/>
                    </a:ext>
                  </a:extLst>
                </a:gridCol>
                <a:gridCol w="2643152">
                  <a:extLst>
                    <a:ext uri="{9D8B030D-6E8A-4147-A177-3AD203B41FA5}">
                      <a16:colId xmlns:a16="http://schemas.microsoft.com/office/drawing/2014/main" val="2702789358"/>
                    </a:ext>
                  </a:extLst>
                </a:gridCol>
              </a:tblGrid>
              <a:tr h="443691">
                <a:tc>
                  <a:txBody>
                    <a:bodyPr/>
                    <a:lstStyle/>
                    <a:p>
                      <a:r>
                        <a:rPr lang="ru-RU" sz="1200"/>
                        <a:t>Ресурс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Кол-во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Назначение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Период использования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5677613"/>
                  </a:ext>
                </a:extLst>
              </a:tr>
              <a:tr h="253145">
                <a:tc>
                  <a:txBody>
                    <a:bodyPr/>
                    <a:lstStyle/>
                    <a:p>
                      <a:r>
                        <a:rPr lang="ru-RU" sz="1200"/>
                        <a:t>Лицензия </a:t>
                      </a:r>
                      <a:r>
                        <a:rPr lang="en" sz="1200"/>
                        <a:t>Figma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1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Дизайн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06.07 – 20.09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440818"/>
                  </a:ext>
                </a:extLst>
              </a:tr>
              <a:tr h="253145">
                <a:tc>
                  <a:txBody>
                    <a:bodyPr/>
                    <a:lstStyle/>
                    <a:p>
                      <a:r>
                        <a:rPr lang="ru-RU" sz="1200"/>
                        <a:t>Сервер (</a:t>
                      </a:r>
                      <a:r>
                        <a:rPr lang="en" sz="1200"/>
                        <a:t>AWS/VPS)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1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sz="1200"/>
                        <a:t>Backend </a:t>
                      </a:r>
                      <a:r>
                        <a:rPr lang="ru-RU" sz="1200"/>
                        <a:t>хостинг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01.08 – 31.05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5248237"/>
                  </a:ext>
                </a:extLst>
              </a:tr>
              <a:tr h="634237">
                <a:tc>
                  <a:txBody>
                    <a:bodyPr/>
                    <a:lstStyle/>
                    <a:p>
                      <a:r>
                        <a:rPr lang="ru-RU" sz="1200"/>
                        <a:t>Облачное хранилище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1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Документация, совместная работа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Весь проект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333853"/>
                  </a:ext>
                </a:extLst>
              </a:tr>
              <a:tr h="443691">
                <a:tc>
                  <a:txBody>
                    <a:bodyPr/>
                    <a:lstStyle/>
                    <a:p>
                      <a:r>
                        <a:rPr lang="ru-RU" sz="1200"/>
                        <a:t>Домен + хостинг сайта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1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sz="1200"/>
                        <a:t>Landing page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01.10 – 31.05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5908646"/>
                  </a:ext>
                </a:extLst>
              </a:tr>
              <a:tr h="634237">
                <a:tc>
                  <a:txBody>
                    <a:bodyPr/>
                    <a:lstStyle/>
                    <a:p>
                      <a:r>
                        <a:rPr lang="ru-RU" sz="1200"/>
                        <a:t>Сервис аналитики (например, </a:t>
                      </a:r>
                      <a:r>
                        <a:rPr lang="en" sz="1200"/>
                        <a:t>Amplitude / GA)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1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Метрики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С запуска </a:t>
                      </a:r>
                      <a:r>
                        <a:rPr lang="en" sz="1200"/>
                        <a:t>MVP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2782082"/>
                  </a:ext>
                </a:extLst>
              </a:tr>
              <a:tr h="634237">
                <a:tc>
                  <a:txBody>
                    <a:bodyPr/>
                    <a:lstStyle/>
                    <a:p>
                      <a:r>
                        <a:rPr lang="ru-RU" sz="1200"/>
                        <a:t>Лицензии для </a:t>
                      </a:r>
                      <a:r>
                        <a:rPr lang="en" sz="1200"/>
                        <a:t>CI/CD (</a:t>
                      </a:r>
                      <a:r>
                        <a:rPr lang="ru-RU" sz="1200"/>
                        <a:t>например, </a:t>
                      </a:r>
                      <a:r>
                        <a:rPr lang="en" sz="1200"/>
                        <a:t>GitHub Actions)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1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/>
                        <a:t>Автоматизация сборок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dirty="0"/>
                        <a:t>21.07 – 31.05</a:t>
                      </a:r>
                    </a:p>
                  </a:txBody>
                  <a:tcPr marL="60081" marR="60081" marT="30040" marB="300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65740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4653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6B4EC8-E871-9389-5256-615D26F7C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79863"/>
            <a:ext cx="9905998" cy="686937"/>
          </a:xfrm>
        </p:spPr>
        <p:txBody>
          <a:bodyPr/>
          <a:lstStyle/>
          <a:p>
            <a:r>
              <a:rPr lang="ru-RU" dirty="0"/>
              <a:t>Матрица </a:t>
            </a:r>
            <a:r>
              <a:rPr lang="en-US" dirty="0" err="1"/>
              <a:t>Raci</a:t>
            </a:r>
            <a:endParaRPr lang="ru-RU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3EB9D5FC-67F4-475D-27E9-86AA20233D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0296907"/>
              </p:ext>
            </p:extLst>
          </p:nvPr>
        </p:nvGraphicFramePr>
        <p:xfrm>
          <a:off x="259307" y="1231973"/>
          <a:ext cx="10569734" cy="5411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3074">
                  <a:extLst>
                    <a:ext uri="{9D8B030D-6E8A-4147-A177-3AD203B41FA5}">
                      <a16:colId xmlns:a16="http://schemas.microsoft.com/office/drawing/2014/main" val="899816293"/>
                    </a:ext>
                  </a:extLst>
                </a:gridCol>
                <a:gridCol w="1433016">
                  <a:extLst>
                    <a:ext uri="{9D8B030D-6E8A-4147-A177-3AD203B41FA5}">
                      <a16:colId xmlns:a16="http://schemas.microsoft.com/office/drawing/2014/main" val="4031049707"/>
                    </a:ext>
                  </a:extLst>
                </a:gridCol>
                <a:gridCol w="1105469">
                  <a:extLst>
                    <a:ext uri="{9D8B030D-6E8A-4147-A177-3AD203B41FA5}">
                      <a16:colId xmlns:a16="http://schemas.microsoft.com/office/drawing/2014/main" val="3996166534"/>
                    </a:ext>
                  </a:extLst>
                </a:gridCol>
                <a:gridCol w="1296536">
                  <a:extLst>
                    <a:ext uri="{9D8B030D-6E8A-4147-A177-3AD203B41FA5}">
                      <a16:colId xmlns:a16="http://schemas.microsoft.com/office/drawing/2014/main" val="3694039295"/>
                    </a:ext>
                  </a:extLst>
                </a:gridCol>
                <a:gridCol w="1501254">
                  <a:extLst>
                    <a:ext uri="{9D8B030D-6E8A-4147-A177-3AD203B41FA5}">
                      <a16:colId xmlns:a16="http://schemas.microsoft.com/office/drawing/2014/main" val="2627418646"/>
                    </a:ext>
                  </a:extLst>
                </a:gridCol>
                <a:gridCol w="1419367">
                  <a:extLst>
                    <a:ext uri="{9D8B030D-6E8A-4147-A177-3AD203B41FA5}">
                      <a16:colId xmlns:a16="http://schemas.microsoft.com/office/drawing/2014/main" val="71627572"/>
                    </a:ext>
                  </a:extLst>
                </a:gridCol>
                <a:gridCol w="1221018">
                  <a:extLst>
                    <a:ext uri="{9D8B030D-6E8A-4147-A177-3AD203B41FA5}">
                      <a16:colId xmlns:a16="http://schemas.microsoft.com/office/drawing/2014/main" val="2346840412"/>
                    </a:ext>
                  </a:extLst>
                </a:gridCol>
              </a:tblGrid>
              <a:tr h="475132"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Этап / Задача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sz="18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Product Owner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Разработчики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Дизайнер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Маркетолог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Тестировщики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sz="18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DevOps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640968"/>
                  </a:ext>
                </a:extLst>
              </a:tr>
              <a:tr h="475132"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Исследование рынка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A,R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328614"/>
                  </a:ext>
                </a:extLst>
              </a:tr>
              <a:tr h="475132"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Прототипирование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0541760"/>
                  </a:ext>
                </a:extLst>
              </a:tr>
              <a:tr h="475132"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Разработка </a:t>
                      </a:r>
                      <a:r>
                        <a:rPr lang="en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5845825"/>
                  </a:ext>
                </a:extLst>
              </a:tr>
              <a:tr h="475132">
                <a:tc>
                  <a:txBody>
                    <a:bodyPr/>
                    <a:lstStyle/>
                    <a:p>
                      <a:r>
                        <a:rPr lang="en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Frontend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7119753"/>
                  </a:ext>
                </a:extLst>
              </a:tr>
              <a:tr h="475132"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Интеграция с соцсетями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807082"/>
                  </a:ext>
                </a:extLst>
              </a:tr>
              <a:tr h="475132"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Тестирование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069502"/>
                  </a:ext>
                </a:extLst>
              </a:tr>
              <a:tr h="475132"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Деплой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604896"/>
                  </a:ext>
                </a:extLst>
              </a:tr>
              <a:tr h="475132"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Маркетинг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708570"/>
                  </a:ext>
                </a:extLst>
              </a:tr>
              <a:tr h="475132"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Поддержка и обновления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0546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8288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732E92-5C74-E622-82D0-078A89ED1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151797"/>
            <a:ext cx="9905998" cy="1905000"/>
          </a:xfrm>
        </p:spPr>
        <p:txBody>
          <a:bodyPr/>
          <a:lstStyle/>
          <a:p>
            <a:r>
              <a:rPr lang="ru-RU" b="1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832552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281AC3-A484-AAD6-7F83-8380A3DB7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effectLst/>
              </a:rPr>
              <a:t>Базовые вопросы проекта</a:t>
            </a:r>
            <a:br>
              <a:rPr lang="ru-RU" b="1" dirty="0">
                <a:effectLst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1A019D-68EE-6CA8-BB65-7BA3E493A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b="1" dirty="0">
                <a:effectLst/>
              </a:rPr>
              <a:t>Почему?</a:t>
            </a:r>
            <a:br>
              <a:rPr lang="ru-RU" dirty="0">
                <a:effectLst/>
              </a:rPr>
            </a:br>
            <a:r>
              <a:rPr lang="ru-RU" dirty="0">
                <a:effectLst/>
              </a:rPr>
              <a:t>Пользователи сталкиваются с неудобством систематизации контактов, отсутствием персонализации и инструментов для планирования публикаций.</a:t>
            </a:r>
          </a:p>
          <a:p>
            <a:r>
              <a:rPr lang="ru-RU" b="1" dirty="0">
                <a:effectLst/>
              </a:rPr>
              <a:t>Для кого?</a:t>
            </a:r>
            <a:br>
              <a:rPr lang="ru-RU" dirty="0">
                <a:effectLst/>
              </a:rPr>
            </a:br>
            <a:r>
              <a:rPr lang="ru-RU" dirty="0">
                <a:effectLst/>
              </a:rPr>
              <a:t>Блогеры, маркетологи, команды проектов, журналисты.</a:t>
            </a:r>
          </a:p>
          <a:p>
            <a:r>
              <a:rPr lang="ru-RU" b="1" dirty="0">
                <a:effectLst/>
              </a:rPr>
              <a:t>Результат:</a:t>
            </a:r>
            <a:br>
              <a:rPr lang="ru-RU" dirty="0">
                <a:effectLst/>
              </a:rPr>
            </a:br>
            <a:r>
              <a:rPr lang="ru-RU" dirty="0">
                <a:effectLst/>
              </a:rPr>
              <a:t>Социальная сеть с </a:t>
            </a:r>
            <a:r>
              <a:rPr lang="en" dirty="0">
                <a:effectLst/>
              </a:rPr>
              <a:t>AI-</a:t>
            </a:r>
            <a:r>
              <a:rPr lang="ru-RU" dirty="0">
                <a:effectLst/>
              </a:rPr>
              <a:t>рекомендациями, мультиформатным контентом и аналитикой.</a:t>
            </a:r>
          </a:p>
          <a:p>
            <a:r>
              <a:rPr lang="ru-RU" b="1" dirty="0">
                <a:effectLst/>
              </a:rPr>
              <a:t>Метрики успеха:</a:t>
            </a:r>
            <a:endParaRPr lang="ru-RU" dirty="0">
              <a:effectLst/>
            </a:endParaRPr>
          </a:p>
          <a:p>
            <a:pPr lvl="1"/>
            <a:r>
              <a:rPr lang="ru-RU" dirty="0">
                <a:effectLst/>
              </a:rPr>
              <a:t>100</a:t>
            </a:r>
            <a:r>
              <a:rPr lang="en" dirty="0">
                <a:effectLst/>
              </a:rPr>
              <a:t>K </a:t>
            </a:r>
            <a:r>
              <a:rPr lang="ru-RU" dirty="0">
                <a:effectLst/>
              </a:rPr>
              <a:t>активных пользователей за первый год.</a:t>
            </a:r>
          </a:p>
          <a:p>
            <a:pPr lvl="1"/>
            <a:r>
              <a:rPr lang="en" dirty="0">
                <a:effectLst/>
              </a:rPr>
              <a:t>Retention 40% </a:t>
            </a:r>
            <a:r>
              <a:rPr lang="ru-RU" dirty="0">
                <a:effectLst/>
              </a:rPr>
              <a:t>на 30-й день.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6254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E6295D-8E80-CA60-8AA7-3AECAAF7C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effectLst/>
              </a:rPr>
              <a:t>Цель проекта</a:t>
            </a:r>
            <a:br>
              <a:rPr lang="ru-RU" b="1" dirty="0">
                <a:effectLst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EF6413-605E-3885-FCC8-F892CDF23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877" y="1886415"/>
            <a:ext cx="9905998" cy="2061118"/>
          </a:xfrm>
        </p:spPr>
        <p:txBody>
          <a:bodyPr/>
          <a:lstStyle/>
          <a:p>
            <a:r>
              <a:rPr lang="ru-RU" dirty="0">
                <a:effectLst/>
              </a:rPr>
              <a:t>Разработать </a:t>
            </a:r>
            <a:r>
              <a:rPr lang="en" dirty="0">
                <a:effectLst/>
              </a:rPr>
              <a:t>MVP </a:t>
            </a:r>
            <a:r>
              <a:rPr lang="ru-RU" dirty="0">
                <a:effectLst/>
              </a:rPr>
              <a:t>социальной сети с основным функционалом (лента, планировщик, аналитика) к 30.12.2025.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4240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C0FED6-4CF8-E6EC-9A00-4F6EC000F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66461"/>
            <a:ext cx="9905998" cy="1905000"/>
          </a:xfrm>
        </p:spPr>
        <p:txBody>
          <a:bodyPr/>
          <a:lstStyle/>
          <a:p>
            <a:r>
              <a:rPr lang="en" b="1" dirty="0">
                <a:effectLst/>
              </a:rPr>
              <a:t>Lean Canvas</a:t>
            </a:r>
            <a:br>
              <a:rPr lang="en" b="1" dirty="0">
                <a:effectLst/>
              </a:rPr>
            </a:b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5D83987-E095-613D-B617-B6A249E24F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912" y="616272"/>
            <a:ext cx="10902176" cy="6241728"/>
          </a:xfrm>
        </p:spPr>
      </p:pic>
    </p:spTree>
    <p:extLst>
      <p:ext uri="{BB962C8B-B14F-4D97-AF65-F5344CB8AC3E}">
        <p14:creationId xmlns:p14="http://schemas.microsoft.com/office/powerpoint/2010/main" val="2096111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D56BAF-1102-F578-C17D-15E9AD7BC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effectLst/>
              </a:rPr>
              <a:t>Интеллект-карта рисков</a:t>
            </a:r>
            <a:endParaRPr lang="ru-RU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FDA39741-3F32-1454-2351-75D4426B55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0399362"/>
              </p:ext>
            </p:extLst>
          </p:nvPr>
        </p:nvGraphicFramePr>
        <p:xfrm>
          <a:off x="1141413" y="2667000"/>
          <a:ext cx="10166364" cy="2659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88788">
                  <a:extLst>
                    <a:ext uri="{9D8B030D-6E8A-4147-A177-3AD203B41FA5}">
                      <a16:colId xmlns:a16="http://schemas.microsoft.com/office/drawing/2014/main" val="3379280691"/>
                    </a:ext>
                  </a:extLst>
                </a:gridCol>
                <a:gridCol w="3388788">
                  <a:extLst>
                    <a:ext uri="{9D8B030D-6E8A-4147-A177-3AD203B41FA5}">
                      <a16:colId xmlns:a16="http://schemas.microsoft.com/office/drawing/2014/main" val="3752949871"/>
                    </a:ext>
                  </a:extLst>
                </a:gridCol>
                <a:gridCol w="3388788">
                  <a:extLst>
                    <a:ext uri="{9D8B030D-6E8A-4147-A177-3AD203B41FA5}">
                      <a16:colId xmlns:a16="http://schemas.microsoft.com/office/drawing/2014/main" val="11203524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ru-RU" b="1" dirty="0">
                          <a:effectLst/>
                        </a:rPr>
                        <a:t>№</a:t>
                      </a:r>
                    </a:p>
                  </a:txBody>
                  <a:tcPr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Риск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Действия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1864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Низкий </a:t>
                      </a:r>
                      <a:r>
                        <a:rPr lang="en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Retention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Геймификация, </a:t>
                      </a:r>
                      <a:r>
                        <a:rPr lang="en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push-</a:t>
                      </a:r>
                      <a:r>
                        <a:rPr lang="ru-R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уведомления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002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Утечка данных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Упор на нишевые функции (аналитика, команды)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2295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Конкуренция с </a:t>
                      </a:r>
                      <a:r>
                        <a:rPr lang="en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Twitter/VK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Шифрование, двухфакторная аутентификация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368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915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C72541-2821-5376-BA99-BE594DE86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911382"/>
          </a:xfrm>
        </p:spPr>
        <p:txBody>
          <a:bodyPr/>
          <a:lstStyle/>
          <a:p>
            <a:r>
              <a:rPr lang="en-US" dirty="0"/>
              <a:t>WBS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6B5D206-1E6E-EAAB-3FBD-C5B2B6664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8567" t="7251" r="8777" b="6914"/>
          <a:stretch>
            <a:fillRect/>
          </a:stretch>
        </p:blipFill>
        <p:spPr>
          <a:xfrm>
            <a:off x="3062177" y="285244"/>
            <a:ext cx="5358809" cy="6287512"/>
          </a:xfrm>
        </p:spPr>
      </p:pic>
    </p:spTree>
    <p:extLst>
      <p:ext uri="{BB962C8B-B14F-4D97-AF65-F5344CB8AC3E}">
        <p14:creationId xmlns:p14="http://schemas.microsoft.com/office/powerpoint/2010/main" val="2933238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9300E8-A593-A484-5118-2C1658DF7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map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FBCB495-C314-DCB0-331D-13AF0D96F9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234" y="3049122"/>
            <a:ext cx="11407531" cy="3199278"/>
          </a:xfrm>
        </p:spPr>
      </p:pic>
    </p:spTree>
    <p:extLst>
      <p:ext uri="{BB962C8B-B14F-4D97-AF65-F5344CB8AC3E}">
        <p14:creationId xmlns:p14="http://schemas.microsoft.com/office/powerpoint/2010/main" val="2235295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E8976-11F3-6055-1F1E-6E5F1E49C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 реализации проекта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B7B1E9C1-1EED-DD0B-6FD8-A88F0BE2D7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9919621"/>
              </p:ext>
            </p:extLst>
          </p:nvPr>
        </p:nvGraphicFramePr>
        <p:xfrm>
          <a:off x="1141412" y="2487932"/>
          <a:ext cx="9905996" cy="3760468"/>
        </p:xfrm>
        <a:graphic>
          <a:graphicData uri="http://schemas.openxmlformats.org/drawingml/2006/table">
            <a:tbl>
              <a:tblPr/>
              <a:tblGrid>
                <a:gridCol w="2476499">
                  <a:extLst>
                    <a:ext uri="{9D8B030D-6E8A-4147-A177-3AD203B41FA5}">
                      <a16:colId xmlns:a16="http://schemas.microsoft.com/office/drawing/2014/main" val="2844855516"/>
                    </a:ext>
                  </a:extLst>
                </a:gridCol>
                <a:gridCol w="2476499">
                  <a:extLst>
                    <a:ext uri="{9D8B030D-6E8A-4147-A177-3AD203B41FA5}">
                      <a16:colId xmlns:a16="http://schemas.microsoft.com/office/drawing/2014/main" val="2483316932"/>
                    </a:ext>
                  </a:extLst>
                </a:gridCol>
                <a:gridCol w="2476499">
                  <a:extLst>
                    <a:ext uri="{9D8B030D-6E8A-4147-A177-3AD203B41FA5}">
                      <a16:colId xmlns:a16="http://schemas.microsoft.com/office/drawing/2014/main" val="3365557197"/>
                    </a:ext>
                  </a:extLst>
                </a:gridCol>
                <a:gridCol w="2476499">
                  <a:extLst>
                    <a:ext uri="{9D8B030D-6E8A-4147-A177-3AD203B41FA5}">
                      <a16:colId xmlns:a16="http://schemas.microsoft.com/office/drawing/2014/main" val="2247383315"/>
                    </a:ext>
                  </a:extLst>
                </a:gridCol>
              </a:tblGrid>
              <a:tr h="173829">
                <a:tc>
                  <a:txBody>
                    <a:bodyPr/>
                    <a:lstStyle/>
                    <a:p>
                      <a:r>
                        <a:rPr lang="ru-RU" sz="800"/>
                        <a:t>Этап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Сроки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Цель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Результат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4803805"/>
                  </a:ext>
                </a:extLst>
              </a:tr>
              <a:tr h="700459">
                <a:tc>
                  <a:txBody>
                    <a:bodyPr/>
                    <a:lstStyle/>
                    <a:p>
                      <a:r>
                        <a:rPr lang="ru-RU" sz="800" b="1"/>
                        <a:t>1. Инициация и планирование</a:t>
                      </a:r>
                      <a:endParaRPr lang="ru-RU" sz="800"/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20.06.24 – 05.07.24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Формирование целей, требований, </a:t>
                      </a:r>
                      <a:r>
                        <a:rPr lang="en" sz="800"/>
                        <a:t>WBS, </a:t>
                      </a:r>
                      <a:r>
                        <a:rPr lang="ru-RU" sz="800"/>
                        <a:t>определение рисков, </a:t>
                      </a:r>
                      <a:r>
                        <a:rPr lang="en" sz="800"/>
                        <a:t>Roadmap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sz="800"/>
                        <a:t>Project Charter, Backlog, </a:t>
                      </a:r>
                      <a:r>
                        <a:rPr lang="ru-RU" sz="800"/>
                        <a:t>план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8470970"/>
                  </a:ext>
                </a:extLst>
              </a:tr>
              <a:tr h="568802">
                <a:tc>
                  <a:txBody>
                    <a:bodyPr/>
                    <a:lstStyle/>
                    <a:p>
                      <a:r>
                        <a:rPr lang="ru-RU" sz="800" b="1"/>
                        <a:t>2. Проектирование (</a:t>
                      </a:r>
                      <a:r>
                        <a:rPr lang="en" sz="800" b="1"/>
                        <a:t>UX/UI + </a:t>
                      </a:r>
                      <a:r>
                        <a:rPr lang="ru-RU" sz="800" b="1"/>
                        <a:t>Архитектура)</a:t>
                      </a:r>
                      <a:endParaRPr lang="ru-RU" sz="800"/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 dirty="0"/>
                        <a:t>06.07.24 – 20.07.24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Прототип, архитектура, выбор технологий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sz="800"/>
                        <a:t>UI </a:t>
                      </a:r>
                      <a:r>
                        <a:rPr lang="ru-RU" sz="800"/>
                        <a:t>прототип, архитектура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805594"/>
                  </a:ext>
                </a:extLst>
              </a:tr>
              <a:tr h="437144">
                <a:tc>
                  <a:txBody>
                    <a:bodyPr/>
                    <a:lstStyle/>
                    <a:p>
                      <a:r>
                        <a:rPr lang="ru-RU" sz="800" b="1"/>
                        <a:t>3. Разработка </a:t>
                      </a:r>
                      <a:r>
                        <a:rPr lang="en" sz="800" b="1"/>
                        <a:t>MVP (2 </a:t>
                      </a:r>
                      <a:r>
                        <a:rPr lang="ru-RU" sz="800" b="1"/>
                        <a:t>спринта)</a:t>
                      </a:r>
                      <a:endParaRPr lang="ru-RU" sz="800"/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21.07.24 – 31.08.24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Минимально жизнеспособный продукт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sz="800"/>
                        <a:t>MVP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16618"/>
                  </a:ext>
                </a:extLst>
              </a:tr>
              <a:tr h="437144">
                <a:tc>
                  <a:txBody>
                    <a:bodyPr/>
                    <a:lstStyle/>
                    <a:p>
                      <a:r>
                        <a:rPr lang="ru-RU" sz="800" b="1"/>
                        <a:t>4. Тестирование </a:t>
                      </a:r>
                      <a:r>
                        <a:rPr lang="en" sz="800" b="1"/>
                        <a:t>MVP + </a:t>
                      </a:r>
                      <a:r>
                        <a:rPr lang="ru-RU" sz="800" b="1"/>
                        <a:t>сбор обратной связи</a:t>
                      </a:r>
                      <a:endParaRPr lang="ru-RU" sz="800"/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01.09.24 – 15.09.24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Исправление багов, проверка гипотез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Тест-отчёт, предложения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5046404"/>
                  </a:ext>
                </a:extLst>
              </a:tr>
              <a:tr h="437144">
                <a:tc>
                  <a:txBody>
                    <a:bodyPr/>
                    <a:lstStyle/>
                    <a:p>
                      <a:r>
                        <a:rPr lang="ru-RU" sz="800" b="1"/>
                        <a:t>5. Итерирование и улучшение (2–3 спринта)</a:t>
                      </a:r>
                      <a:endParaRPr lang="ru-RU" sz="800"/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16.09.24 – 31.10.24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Улучшения по фидбеку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Версия 1.1 продукта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0056386"/>
                  </a:ext>
                </a:extLst>
              </a:tr>
              <a:tr h="437144">
                <a:tc>
                  <a:txBody>
                    <a:bodyPr/>
                    <a:lstStyle/>
                    <a:p>
                      <a:r>
                        <a:rPr lang="ru-RU" sz="800" b="1"/>
                        <a:t>6. Маркетинговая подготовка и </a:t>
                      </a:r>
                      <a:r>
                        <a:rPr lang="en" sz="800" b="1"/>
                        <a:t>soft launch</a:t>
                      </a:r>
                      <a:endParaRPr lang="en" sz="800"/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01.11.24 – 15.11.24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sz="800"/>
                        <a:t>Landing, </a:t>
                      </a:r>
                      <a:r>
                        <a:rPr lang="ru-RU" sz="800"/>
                        <a:t>трафик, подготовка аналитики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Запуск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5903544"/>
                  </a:ext>
                </a:extLst>
              </a:tr>
              <a:tr h="568802">
                <a:tc>
                  <a:txBody>
                    <a:bodyPr/>
                    <a:lstStyle/>
                    <a:p>
                      <a:r>
                        <a:rPr lang="ru-RU" sz="800" b="1"/>
                        <a:t>7. Поддержка и развитие</a:t>
                      </a:r>
                      <a:endParaRPr lang="ru-RU" sz="800"/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16.11.24 – 31.05.25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/>
                        <a:t>Работа с метриками, улучшения, новые функции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800" dirty="0"/>
                        <a:t>Версия 2.0 продукта, отчёты</a:t>
                      </a:r>
                    </a:p>
                  </a:txBody>
                  <a:tcPr marL="39052" marR="39052" marT="19526" marB="1952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4031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1807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40F794-E3E4-511B-4ADE-595D89D7E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Ресурсный план проекта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ACBA5408-F422-DC75-F15A-BA70EB9680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0188029"/>
              </p:ext>
            </p:extLst>
          </p:nvPr>
        </p:nvGraphicFramePr>
        <p:xfrm>
          <a:off x="1337482" y="2320119"/>
          <a:ext cx="6919415" cy="3234521"/>
        </p:xfrm>
        <a:graphic>
          <a:graphicData uri="http://schemas.openxmlformats.org/drawingml/2006/table">
            <a:tbl>
              <a:tblPr/>
              <a:tblGrid>
                <a:gridCol w="1383883">
                  <a:extLst>
                    <a:ext uri="{9D8B030D-6E8A-4147-A177-3AD203B41FA5}">
                      <a16:colId xmlns:a16="http://schemas.microsoft.com/office/drawing/2014/main" val="2181637784"/>
                    </a:ext>
                  </a:extLst>
                </a:gridCol>
                <a:gridCol w="1383883">
                  <a:extLst>
                    <a:ext uri="{9D8B030D-6E8A-4147-A177-3AD203B41FA5}">
                      <a16:colId xmlns:a16="http://schemas.microsoft.com/office/drawing/2014/main" val="126326603"/>
                    </a:ext>
                  </a:extLst>
                </a:gridCol>
                <a:gridCol w="1383883">
                  <a:extLst>
                    <a:ext uri="{9D8B030D-6E8A-4147-A177-3AD203B41FA5}">
                      <a16:colId xmlns:a16="http://schemas.microsoft.com/office/drawing/2014/main" val="1463240540"/>
                    </a:ext>
                  </a:extLst>
                </a:gridCol>
                <a:gridCol w="1383883">
                  <a:extLst>
                    <a:ext uri="{9D8B030D-6E8A-4147-A177-3AD203B41FA5}">
                      <a16:colId xmlns:a16="http://schemas.microsoft.com/office/drawing/2014/main" val="3327117371"/>
                    </a:ext>
                  </a:extLst>
                </a:gridCol>
                <a:gridCol w="1383883">
                  <a:extLst>
                    <a:ext uri="{9D8B030D-6E8A-4147-A177-3AD203B41FA5}">
                      <a16:colId xmlns:a16="http://schemas.microsoft.com/office/drawing/2014/main" val="303488940"/>
                    </a:ext>
                  </a:extLst>
                </a:gridCol>
              </a:tblGrid>
              <a:tr h="260249">
                <a:tc>
                  <a:txBody>
                    <a:bodyPr/>
                    <a:lstStyle/>
                    <a:p>
                      <a:r>
                        <a:rPr lang="ru-RU" sz="700"/>
                        <a:t>Роль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Кол-во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Задачи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Период занятости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Примечание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0214482"/>
                  </a:ext>
                </a:extLst>
              </a:tr>
              <a:tr h="371784">
                <a:tc>
                  <a:txBody>
                    <a:bodyPr/>
                    <a:lstStyle/>
                    <a:p>
                      <a:r>
                        <a:rPr lang="en" sz="700"/>
                        <a:t>Product Owner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1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Формирование требований, приоритеты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Весь проект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Частичная занятость (~50%)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556655"/>
                  </a:ext>
                </a:extLst>
              </a:tr>
              <a:tr h="483319">
                <a:tc>
                  <a:txBody>
                    <a:bodyPr/>
                    <a:lstStyle/>
                    <a:p>
                      <a:r>
                        <a:rPr lang="en" sz="700"/>
                        <a:t>Scrum Master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1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sz="700"/>
                        <a:t>Agile-</a:t>
                      </a:r>
                      <a:r>
                        <a:rPr lang="ru-RU" sz="700"/>
                        <a:t>процессы, устранение препятствий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Весь проект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Можно совместить с </a:t>
                      </a:r>
                      <a:r>
                        <a:rPr lang="en" sz="700"/>
                        <a:t>PM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8620895"/>
                  </a:ext>
                </a:extLst>
              </a:tr>
              <a:tr h="260249">
                <a:tc>
                  <a:txBody>
                    <a:bodyPr/>
                    <a:lstStyle/>
                    <a:p>
                      <a:r>
                        <a:rPr lang="en" sz="700"/>
                        <a:t>Backend Developer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2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Серверная логика, </a:t>
                      </a:r>
                      <a:r>
                        <a:rPr lang="en" sz="700"/>
                        <a:t>API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21.07.24 – 31.03.25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Основная нагрузка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6544408"/>
                  </a:ext>
                </a:extLst>
              </a:tr>
              <a:tr h="371784">
                <a:tc>
                  <a:txBody>
                    <a:bodyPr/>
                    <a:lstStyle/>
                    <a:p>
                      <a:r>
                        <a:rPr lang="en" sz="700"/>
                        <a:t>Frontend Developer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1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Интерфейс, интеграции с </a:t>
                      </a:r>
                      <a:r>
                        <a:rPr lang="en" sz="700"/>
                        <a:t>API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21.07.24 – 31.03.25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Может совмещать с </a:t>
                      </a:r>
                      <a:r>
                        <a:rPr lang="en" sz="700"/>
                        <a:t>UI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239012"/>
                  </a:ext>
                </a:extLst>
              </a:tr>
              <a:tr h="371784">
                <a:tc>
                  <a:txBody>
                    <a:bodyPr/>
                    <a:lstStyle/>
                    <a:p>
                      <a:r>
                        <a:rPr lang="en" sz="700"/>
                        <a:t>QA (</a:t>
                      </a:r>
                      <a:r>
                        <a:rPr lang="ru-RU" sz="700"/>
                        <a:t>тестировщик)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1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Тесты, баг-репорты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01.09.24 – 30.04.25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Тестирование в конце каждого спринта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9300867"/>
                  </a:ext>
                </a:extLst>
              </a:tr>
              <a:tr h="371784">
                <a:tc>
                  <a:txBody>
                    <a:bodyPr/>
                    <a:lstStyle/>
                    <a:p>
                      <a:r>
                        <a:rPr lang="en" sz="700"/>
                        <a:t>UX/UI Designer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1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Прототипы, дизайн интерфейса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06.07.24 – 20.09.24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В начале проекта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0086650"/>
                  </a:ext>
                </a:extLst>
              </a:tr>
              <a:tr h="371784">
                <a:tc>
                  <a:txBody>
                    <a:bodyPr/>
                    <a:lstStyle/>
                    <a:p>
                      <a:r>
                        <a:rPr lang="ru-RU" sz="700"/>
                        <a:t>Маркетолог / </a:t>
                      </a:r>
                      <a:r>
                        <a:rPr lang="en" sz="700"/>
                        <a:t>SMM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1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Продвижение, лендинг, реклама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01.10.24 – 31.05.25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Перед запуском и после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5267843"/>
                  </a:ext>
                </a:extLst>
              </a:tr>
              <a:tr h="371784">
                <a:tc>
                  <a:txBody>
                    <a:bodyPr/>
                    <a:lstStyle/>
                    <a:p>
                      <a:r>
                        <a:rPr lang="ru-RU" sz="700"/>
                        <a:t>Аналитик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1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Сбор и анализ требований, метрик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/>
                        <a:t>20.06.24 – 31.10.24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700" dirty="0"/>
                        <a:t>Помогает в целеполагании</a:t>
                      </a:r>
                    </a:p>
                  </a:txBody>
                  <a:tcPr marL="35910" marR="35910" marT="17955" marB="1795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20288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3995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Сетка</Template>
  <TotalTime>115</TotalTime>
  <Words>633</Words>
  <Application>Microsoft Macintosh PowerPoint</Application>
  <PresentationFormat>Широкоэкранный</PresentationFormat>
  <Paragraphs>211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6" baseType="lpstr">
      <vt:lpstr>Arial</vt:lpstr>
      <vt:lpstr>Century Gothic</vt:lpstr>
      <vt:lpstr>Сетка</vt:lpstr>
      <vt:lpstr>Социальная платформа для управления контентом</vt:lpstr>
      <vt:lpstr>Базовые вопросы проекта </vt:lpstr>
      <vt:lpstr>Цель проекта </vt:lpstr>
      <vt:lpstr>Lean Canvas </vt:lpstr>
      <vt:lpstr>Интеллект-карта рисков</vt:lpstr>
      <vt:lpstr>WBS</vt:lpstr>
      <vt:lpstr>Impact map</vt:lpstr>
      <vt:lpstr>План реализации проекта</vt:lpstr>
      <vt:lpstr>Ресурсный план проекта</vt:lpstr>
      <vt:lpstr>Финансовые ресурсы</vt:lpstr>
      <vt:lpstr>Материальные ресурсы</vt:lpstr>
      <vt:lpstr>Матрица Raci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Алексей Болдинов</dc:creator>
  <cp:lastModifiedBy>Алексей Болдинов</cp:lastModifiedBy>
  <cp:revision>2</cp:revision>
  <dcterms:created xsi:type="dcterms:W3CDTF">2025-06-20T09:49:15Z</dcterms:created>
  <dcterms:modified xsi:type="dcterms:W3CDTF">2025-06-20T11:44:56Z</dcterms:modified>
</cp:coreProperties>
</file>

<file path=docProps/thumbnail.jpeg>
</file>